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8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8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88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88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88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88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88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>
            <a:normAutofit fontScale="92500"/>
          </a:bodyPr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Self-evaluation reports of trainings for citizens and public sector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Gabriella Farkas</a:t>
            </a:r>
            <a:endParaRPr lang="sr-Latn-BA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de-AT" sz="18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Óbuda</a:t>
            </a:r>
            <a:r>
              <a:rPr lang="de-AT" sz="18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</a:t>
            </a:r>
            <a:endParaRPr lang="de-AT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Quality Assurance </a:t>
            </a:r>
            <a:r>
              <a:rPr lang="de-A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Committee</a:t>
            </a:r>
            <a:r>
              <a:rPr lang="de-A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meeting</a:t>
            </a:r>
            <a:r>
              <a:rPr lang="de-A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/ </a:t>
            </a:r>
            <a:r>
              <a:rPr lang="hu-HU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4</a:t>
            </a:r>
            <a:r>
              <a:rPr lang="de-A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de-A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September 201</a:t>
            </a:r>
            <a:r>
              <a:rPr lang="hu-HU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9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10" b="17010"/>
          <a:stretch>
            <a:fillRect/>
          </a:stretch>
        </p:blipFill>
        <p:spPr bwMode="auto">
          <a:xfrm>
            <a:off x="3581400" y="3657600"/>
            <a:ext cx="24669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/>
          </a:bodyPr>
          <a:lstStyle/>
          <a:p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Trainings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for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citizens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and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public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sector</a:t>
            </a:r>
            <a:endParaRPr lang="bs-Latn-BA" sz="36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7</a:t>
            </a:r>
            <a:r>
              <a:rPr lang="de-A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trainings</a:t>
            </a:r>
            <a:r>
              <a:rPr lang="de-A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organised</a:t>
            </a:r>
            <a:r>
              <a:rPr lang="de-A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so</a:t>
            </a:r>
            <a:r>
              <a:rPr lang="de-A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far</a:t>
            </a:r>
          </a:p>
          <a:p>
            <a:pPr lvl="1"/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2</a:t>
            </a:r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2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-2</a:t>
            </a:r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3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4.</a:t>
            </a:r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201</a:t>
            </a:r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9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University of Pristina in </a:t>
            </a:r>
            <a:r>
              <a:rPr lang="en-GB" sz="2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Kosovska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2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Mitrovica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, UPKM</a:t>
            </a:r>
          </a:p>
          <a:p>
            <a:pPr lvl="1"/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1</a:t>
            </a:r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8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-1</a:t>
            </a:r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9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4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 201</a:t>
            </a:r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9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University of Nis, UNI</a:t>
            </a:r>
          </a:p>
          <a:p>
            <a:pPr lvl="1"/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1</a:t>
            </a:r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8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6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 201</a:t>
            </a:r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9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University of Banja Luka, UBL</a:t>
            </a:r>
          </a:p>
          <a:p>
            <a:pPr lvl="1"/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1</a:t>
            </a:r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5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-1</a:t>
            </a:r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6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5. 201</a:t>
            </a:r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9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Academy </a:t>
            </a:r>
            <a:r>
              <a:rPr lang="en-GB" sz="2000" dirty="0">
                <a:solidFill>
                  <a:srgbClr val="002060"/>
                </a:solidFill>
                <a:latin typeface="Book Antiqua" panose="02040602050305030304" pitchFamily="18" charset="0"/>
              </a:rPr>
              <a:t>of Criminalistics and Police Studies, 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KPA (Belgrade)</a:t>
            </a:r>
          </a:p>
          <a:p>
            <a:pPr lvl="1"/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13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-</a:t>
            </a:r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14. 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5. 201</a:t>
            </a:r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9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Book Antiqua" panose="02040602050305030304" pitchFamily="18" charset="0"/>
              </a:rPr>
              <a:t>Technical College of Applied Sciences </a:t>
            </a:r>
            <a:r>
              <a:rPr lang="en-GB" sz="20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Urosevac</a:t>
            </a:r>
            <a:r>
              <a:rPr lang="en-GB" sz="2000" dirty="0">
                <a:solidFill>
                  <a:srgbClr val="002060"/>
                </a:solidFill>
                <a:latin typeface="Book Antiqua" panose="02040602050305030304" pitchFamily="18" charset="0"/>
              </a:rPr>
              <a:t> with temporary seat in </a:t>
            </a:r>
            <a:r>
              <a:rPr lang="en-GB" sz="20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Leposavic</a:t>
            </a:r>
            <a:r>
              <a:rPr lang="en-GB" sz="2000" dirty="0">
                <a:solidFill>
                  <a:srgbClr val="002060"/>
                </a:solidFill>
                <a:latin typeface="Book Antiqua" panose="02040602050305030304" pitchFamily="18" charset="0"/>
              </a:rPr>
              <a:t>, 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TCASU (</a:t>
            </a:r>
            <a:r>
              <a:rPr lang="en-GB" sz="2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Leposavic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)</a:t>
            </a:r>
          </a:p>
          <a:p>
            <a:pPr lvl="1"/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30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5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  <a:r>
              <a:rPr lang="en-GB" sz="2000" baseline="30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201</a:t>
            </a:r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9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University of Defence, UNID (Belgrade)</a:t>
            </a:r>
            <a:endParaRPr lang="hu-HU" sz="20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lvl="1"/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7-8. 2. 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201</a:t>
            </a:r>
            <a:r>
              <a:rPr lang="hu-H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9</a:t>
            </a: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University of Sarajevo, UNSA</a:t>
            </a:r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/>
          </a:bodyPr>
          <a:lstStyle/>
          <a:p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Trainings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for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citizens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and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public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sector</a:t>
            </a:r>
            <a:endParaRPr lang="bs-Latn-BA" sz="36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Overall number of participants 2</a:t>
            </a:r>
            <a:r>
              <a:rPr lang="hu-HU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3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0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Average number of participants ~33</a:t>
            </a:r>
            <a:b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(Foreseen number of trainees 30 per training)</a:t>
            </a:r>
            <a:br>
              <a:rPr lang="en-GB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en-GB" sz="20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Participating</a:t>
            </a:r>
            <a:r>
              <a:rPr lang="de-A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organisations</a:t>
            </a:r>
          </a:p>
          <a:p>
            <a:pPr lvl="1"/>
            <a:r>
              <a:rPr lang="hu-HU" sz="1700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Students</a:t>
            </a:r>
            <a:endParaRPr lang="en-GB" sz="1700" dirty="0" smtClean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lvl="1"/>
            <a:r>
              <a:rPr lang="hu-HU" sz="1700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Professors</a:t>
            </a:r>
            <a:endParaRPr lang="en-GB" sz="1700" dirty="0" smtClean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lvl="1"/>
            <a:r>
              <a:rPr lang="en-GB" sz="1700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C</a:t>
            </a:r>
            <a:r>
              <a:rPr lang="hu-HU" sz="1700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ivil</a:t>
            </a:r>
            <a:r>
              <a:rPr lang="hu-HU" sz="1700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hu-HU" sz="1700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protection</a:t>
            </a:r>
            <a:r>
              <a:rPr lang="hu-HU" sz="1700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hu-HU" sz="1700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employees</a:t>
            </a:r>
            <a:endParaRPr lang="en-GB" sz="1700" dirty="0" smtClean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lvl="1"/>
            <a:r>
              <a:rPr lang="hu-HU" sz="1700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Law </a:t>
            </a:r>
            <a:r>
              <a:rPr lang="hu-HU" sz="1700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enforcement</a:t>
            </a:r>
            <a:endParaRPr lang="en-GB" sz="1700" dirty="0" smtClean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lvl="1"/>
            <a:r>
              <a:rPr lang="hu-HU" sz="1700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Officers</a:t>
            </a:r>
            <a:r>
              <a:rPr lang="hu-HU" sz="1700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(</a:t>
            </a:r>
            <a:r>
              <a:rPr lang="hu-HU" sz="1700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for</a:t>
            </a:r>
            <a:r>
              <a:rPr lang="hu-HU" sz="1700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hu-HU" sz="1700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Water</a:t>
            </a:r>
            <a:r>
              <a:rPr lang="hu-HU" sz="1700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hu-HU" sz="1700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supply</a:t>
            </a:r>
            <a:r>
              <a:rPr lang="hu-HU" sz="1700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)</a:t>
            </a:r>
          </a:p>
          <a:p>
            <a:pPr lvl="1"/>
            <a:r>
              <a:rPr lang="hu-HU" sz="1700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Enviromental</a:t>
            </a:r>
            <a:r>
              <a:rPr lang="hu-HU" sz="1700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hu-HU" sz="1700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protection</a:t>
            </a:r>
            <a:endParaRPr lang="hu-HU" sz="1700" dirty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lvl="1"/>
            <a:r>
              <a:rPr lang="hu-HU" sz="1700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Institutions</a:t>
            </a:r>
            <a:r>
              <a:rPr lang="hu-HU" sz="1700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</a:p>
          <a:p>
            <a:pPr lvl="1"/>
            <a:r>
              <a:rPr lang="hu-HU" sz="1700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Fire</a:t>
            </a:r>
            <a:r>
              <a:rPr lang="hu-HU" sz="1700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hu-HU" sz="1700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Brigade</a:t>
            </a:r>
            <a:endParaRPr lang="en-GB" sz="1700" dirty="0" smtClean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hu-HU" sz="19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„</a:t>
            </a:r>
            <a:r>
              <a:rPr lang="hu-HU" sz="1900" i="1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Participants</a:t>
            </a:r>
            <a:r>
              <a:rPr lang="hu-HU" sz="19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and </a:t>
            </a:r>
            <a:r>
              <a:rPr lang="hu-HU" sz="1900" i="1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trainers</a:t>
            </a:r>
            <a:r>
              <a:rPr lang="hu-HU" sz="19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</a:t>
            </a:r>
            <a:r>
              <a:rPr lang="hu-HU" sz="1900" i="1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summarized</a:t>
            </a:r>
            <a:r>
              <a:rPr lang="hu-HU" sz="19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</a:t>
            </a:r>
            <a:r>
              <a:rPr lang="hu-HU" sz="1900" i="1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impressions</a:t>
            </a:r>
            <a:r>
              <a:rPr lang="hu-HU" sz="19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and </a:t>
            </a:r>
            <a:r>
              <a:rPr lang="hu-HU" sz="1900" i="1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concluded</a:t>
            </a:r>
            <a:r>
              <a:rPr lang="hu-HU" sz="19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</a:t>
            </a:r>
            <a:r>
              <a:rPr lang="hu-HU" sz="1900" i="1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that</a:t>
            </a:r>
            <a:r>
              <a:rPr lang="hu-HU" sz="19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</a:t>
            </a:r>
            <a:r>
              <a:rPr lang="hu-HU" sz="1900" i="1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the</a:t>
            </a:r>
            <a:r>
              <a:rPr lang="hu-HU" sz="19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</a:t>
            </a:r>
            <a:r>
              <a:rPr lang="hu-HU" sz="1900" i="1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similar</a:t>
            </a:r>
            <a:r>
              <a:rPr lang="hu-HU" sz="19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</a:t>
            </a:r>
            <a:r>
              <a:rPr lang="hu-HU" sz="1900" i="1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trainings</a:t>
            </a:r>
            <a:r>
              <a:rPr lang="hu-HU" sz="19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</a:t>
            </a:r>
            <a:r>
              <a:rPr lang="hu-HU" sz="1900" i="1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should</a:t>
            </a:r>
            <a:r>
              <a:rPr lang="hu-HU" sz="19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be </a:t>
            </a:r>
            <a:r>
              <a:rPr lang="hu-HU" sz="1900" i="1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organised</a:t>
            </a:r>
            <a:r>
              <a:rPr lang="hu-HU" sz="19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more </a:t>
            </a:r>
            <a:r>
              <a:rPr lang="hu-HU" sz="1900" i="1" dirty="0" err="1" smtClean="0">
                <a:solidFill>
                  <a:srgbClr val="0070C0"/>
                </a:solidFill>
                <a:latin typeface="Book Antiqua" panose="02040602050305030304" pitchFamily="18" charset="0"/>
              </a:rPr>
              <a:t>often</a:t>
            </a:r>
            <a:r>
              <a:rPr lang="hu-HU" sz="19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.”</a:t>
            </a:r>
            <a:endParaRPr lang="en-GB" sz="1900" i="1" dirty="0" smtClean="0">
              <a:solidFill>
                <a:srgbClr val="0070C0"/>
              </a:solidFill>
              <a:latin typeface="Book Antiqua" panose="02040602050305030304" pitchFamily="18" charset="0"/>
            </a:endParaRPr>
          </a:p>
          <a:p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6781800" y="2209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>
                <a:solidFill>
                  <a:srgbClr val="00B050"/>
                </a:solidFill>
                <a:latin typeface="Wingdings" panose="05000000000000000000" pitchFamily="2" charset="2"/>
              </a:rPr>
              <a:t>ü</a:t>
            </a:r>
            <a:endParaRPr lang="de-AT" sz="4000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486400" y="3276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>
                <a:solidFill>
                  <a:srgbClr val="00B050"/>
                </a:solidFill>
                <a:latin typeface="Wingdings" panose="05000000000000000000" pitchFamily="2" charset="2"/>
              </a:rPr>
              <a:t>ü</a:t>
            </a:r>
            <a:endParaRPr lang="de-AT" sz="4000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9763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/>
          </a:bodyPr>
          <a:lstStyle/>
          <a:p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Trainings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for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citizens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and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public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sector</a:t>
            </a:r>
            <a:endParaRPr lang="bs-Latn-BA" sz="36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Evaluation </a:t>
            </a:r>
            <a:r>
              <a:rPr lang="en-GB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results of the general organisation of the trainings including following 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topics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Relevance of the topic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Usefulness of the acquired knowledge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Rating of the methodology of working with participants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Rating of prepared training materials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Rating organization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Rating of working conditions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Rating </a:t>
            </a:r>
            <a:r>
              <a:rPr lang="en-GB" sz="17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interactitvity</a:t>
            </a:r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in training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Rating transferability of acquired knowledge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Rating of satisfaction of participation in training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Assessing the fulfilment of expectations regarding training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The overall rating training</a:t>
            </a:r>
            <a:endParaRPr lang="en-GB" sz="17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GB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endParaRPr lang="en-GB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 Grading: 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4.</a:t>
            </a:r>
            <a:r>
              <a:rPr lang="hu-HU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31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 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– 5.00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 </a:t>
            </a: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de-AT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„The </a:t>
            </a:r>
            <a:r>
              <a:rPr lang="de-AT" i="1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general</a:t>
            </a:r>
            <a:r>
              <a:rPr lang="de-AT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de-AT" i="1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opinion</a:t>
            </a:r>
            <a:r>
              <a:rPr lang="de-AT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de-AT" i="1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is</a:t>
            </a:r>
            <a:r>
              <a:rPr lang="de-AT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de-AT" i="1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that</a:t>
            </a:r>
            <a:r>
              <a:rPr lang="de-AT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br>
              <a:rPr lang="de-AT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</a:br>
            <a:r>
              <a:rPr lang="de-AT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	</a:t>
            </a:r>
            <a:r>
              <a:rPr lang="de-AT" i="1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the</a:t>
            </a:r>
            <a:r>
              <a:rPr lang="de-AT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de-AT" i="1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training</a:t>
            </a:r>
            <a:r>
              <a:rPr lang="de-AT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was </a:t>
            </a:r>
            <a:r>
              <a:rPr lang="de-AT" i="1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excellent</a:t>
            </a:r>
            <a:r>
              <a:rPr lang="de-AT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de-AT" i="1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organised</a:t>
            </a:r>
            <a:r>
              <a:rPr lang="de-AT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.“</a:t>
            </a:r>
            <a:endParaRPr lang="bs-Latn-BA" i="1" dirty="0">
              <a:solidFill>
                <a:srgbClr val="00B05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3429000" y="4485156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>
                <a:solidFill>
                  <a:srgbClr val="00B050"/>
                </a:solidFill>
                <a:latin typeface="Wingdings" panose="05000000000000000000" pitchFamily="2" charset="2"/>
              </a:rPr>
              <a:t>ü</a:t>
            </a:r>
            <a:endParaRPr lang="de-AT" sz="4000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082516"/>
              </p:ext>
            </p:extLst>
          </p:nvPr>
        </p:nvGraphicFramePr>
        <p:xfrm>
          <a:off x="4343400" y="4658759"/>
          <a:ext cx="4191000" cy="36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Grading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Poor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OK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Good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Very</a:t>
                      </a:r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Good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Excellent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algn="ctr"/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1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2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3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4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5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7086600" y="4419600"/>
            <a:ext cx="1524000" cy="77344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011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/>
          </a:bodyPr>
          <a:lstStyle/>
          <a:p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Trainings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for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citizens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and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public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sector</a:t>
            </a:r>
            <a:endParaRPr lang="bs-Latn-BA" sz="36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General participant expectations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My expectations were met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Practical </a:t>
            </a:r>
            <a:r>
              <a:rPr lang="en-GB" sz="17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excercises</a:t>
            </a:r>
            <a:endParaRPr lang="en-GB" sz="17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Examples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Tempo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Scope of material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Manner of presentation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Overall impression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 Grading: 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4.</a:t>
            </a:r>
            <a:r>
              <a:rPr lang="hu-HU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29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 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– </a:t>
            </a:r>
            <a:r>
              <a:rPr lang="hu-HU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4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.</a:t>
            </a:r>
            <a:r>
              <a:rPr lang="hu-HU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98</a:t>
            </a:r>
            <a:endParaRPr lang="en-GB" sz="2800" dirty="0" smtClean="0">
              <a:solidFill>
                <a:srgbClr val="002060"/>
              </a:solidFill>
              <a:latin typeface="Book Antiqua" panose="0204060205030503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 </a:t>
            </a: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hu-HU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„</a:t>
            </a:r>
            <a:r>
              <a:rPr lang="en-GB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Participants </a:t>
            </a:r>
            <a:r>
              <a:rPr lang="en-GB" sz="2300" b="1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agreed in total </a:t>
            </a:r>
            <a:r>
              <a:rPr lang="en-GB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that the training can help them in future.“</a:t>
            </a:r>
          </a:p>
          <a:p>
            <a:pPr marL="0" indent="0">
              <a:buNone/>
            </a:pPr>
            <a:endParaRPr lang="bs-Latn-BA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3657600" y="363467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>
                <a:solidFill>
                  <a:srgbClr val="00B050"/>
                </a:solidFill>
                <a:latin typeface="Wingdings" panose="05000000000000000000" pitchFamily="2" charset="2"/>
              </a:rPr>
              <a:t>ü</a:t>
            </a:r>
            <a:endParaRPr lang="de-AT" sz="4000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748417"/>
              </p:ext>
            </p:extLst>
          </p:nvPr>
        </p:nvGraphicFramePr>
        <p:xfrm>
          <a:off x="4572000" y="3744359"/>
          <a:ext cx="4191000" cy="36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Grading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Poor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OK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Good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Very</a:t>
                      </a:r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Good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Excellent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algn="ctr"/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1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2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3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4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5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7315200" y="3505200"/>
            <a:ext cx="1524000" cy="77344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513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/>
          </a:bodyPr>
          <a:lstStyle/>
          <a:p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Trainings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for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citizens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and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public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sector</a:t>
            </a:r>
            <a:endParaRPr lang="bs-Latn-BA" sz="36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Evaluation of trainer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Overall rating of trainer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Quality of the training organization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Enabling active participation of participants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Relationship with participants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Quality of prepared material</a:t>
            </a:r>
          </a:p>
          <a:p>
            <a:pPr lvl="1"/>
            <a:r>
              <a:rPr lang="en-GB" sz="17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Quality of presentations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 Grading: 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4.</a:t>
            </a:r>
            <a:r>
              <a:rPr lang="hu-HU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18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 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– 5.00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 </a:t>
            </a: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hu-HU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„The </a:t>
            </a:r>
            <a:r>
              <a:rPr lang="hu-HU" sz="2300" i="1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evaluation</a:t>
            </a:r>
            <a:r>
              <a:rPr lang="hu-HU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of </a:t>
            </a:r>
            <a:r>
              <a:rPr lang="hu-HU" sz="2300" i="1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the</a:t>
            </a:r>
            <a:r>
              <a:rPr lang="hu-HU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hu-HU" sz="2300" i="1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trainers</a:t>
            </a:r>
            <a:r>
              <a:rPr lang="hu-HU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and </a:t>
            </a:r>
            <a:r>
              <a:rPr lang="hu-HU" sz="2300" i="1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participants</a:t>
            </a:r>
            <a:r>
              <a:rPr lang="hu-HU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hu-HU" sz="2300" i="1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were</a:t>
            </a:r>
            <a:r>
              <a:rPr lang="hu-HU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hu-HU" sz="2300" i="1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willing</a:t>
            </a:r>
            <a:r>
              <a:rPr lang="hu-HU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hu-HU" sz="2300" i="1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to</a:t>
            </a:r>
            <a:r>
              <a:rPr lang="hu-HU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hu-HU" sz="2300" i="1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participate</a:t>
            </a:r>
            <a:r>
              <a:rPr lang="hu-HU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more </a:t>
            </a:r>
            <a:r>
              <a:rPr lang="hu-HU" sz="2300" i="1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events</a:t>
            </a:r>
            <a:r>
              <a:rPr lang="hu-HU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hu-HU" sz="2300" i="1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like</a:t>
            </a:r>
            <a:r>
              <a:rPr lang="hu-HU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hu-HU" sz="2300" i="1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this</a:t>
            </a:r>
            <a:r>
              <a:rPr lang="hu-HU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.”</a:t>
            </a:r>
          </a:p>
          <a:p>
            <a:pPr marL="0" indent="0">
              <a:buNone/>
            </a:pPr>
            <a:r>
              <a:rPr lang="hu-HU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„</a:t>
            </a:r>
            <a:r>
              <a:rPr lang="en-GB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The </a:t>
            </a:r>
            <a:r>
              <a:rPr lang="en-GB" sz="2300" i="1" dirty="0">
                <a:solidFill>
                  <a:srgbClr val="00B050"/>
                </a:solidFill>
                <a:latin typeface="Book Antiqua" panose="02040602050305030304" pitchFamily="18" charset="0"/>
              </a:rPr>
              <a:t>quality of presentations and prepared material were </a:t>
            </a:r>
            <a:r>
              <a:rPr lang="en-GB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evaluated</a:t>
            </a:r>
            <a:br>
              <a:rPr lang="en-GB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</a:br>
            <a:r>
              <a:rPr lang="en-GB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en-GB" sz="2300" i="1" dirty="0">
                <a:solidFill>
                  <a:srgbClr val="00B050"/>
                </a:solidFill>
                <a:latin typeface="Book Antiqua" panose="02040602050305030304" pitchFamily="18" charset="0"/>
              </a:rPr>
              <a:t>with </a:t>
            </a:r>
            <a:r>
              <a:rPr lang="en-GB" sz="2300" b="1" i="1" dirty="0">
                <a:solidFill>
                  <a:srgbClr val="00B050"/>
                </a:solidFill>
                <a:latin typeface="Book Antiqua" panose="02040602050305030304" pitchFamily="18" charset="0"/>
              </a:rPr>
              <a:t>high marks.</a:t>
            </a:r>
            <a:r>
              <a:rPr lang="en-GB" sz="2300" i="1" dirty="0">
                <a:solidFill>
                  <a:srgbClr val="00B050"/>
                </a:solidFill>
                <a:latin typeface="Book Antiqua" panose="02040602050305030304" pitchFamily="18" charset="0"/>
              </a:rPr>
              <a:t>“</a:t>
            </a:r>
            <a:endParaRPr lang="en-GB" sz="2300" i="1" dirty="0" smtClean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hu-HU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„</a:t>
            </a:r>
            <a:r>
              <a:rPr lang="hu-HU" sz="2300" i="1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Presentations</a:t>
            </a:r>
            <a:r>
              <a:rPr lang="hu-HU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hu-HU" sz="2300" i="1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were</a:t>
            </a:r>
            <a:r>
              <a:rPr lang="hu-HU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hu-HU" sz="2300" i="1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very</a:t>
            </a:r>
            <a:r>
              <a:rPr lang="hu-HU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hu-HU" sz="2300" i="1" dirty="0" err="1" smtClean="0">
                <a:solidFill>
                  <a:srgbClr val="00B050"/>
                </a:solidFill>
                <a:latin typeface="Book Antiqua" panose="02040602050305030304" pitchFamily="18" charset="0"/>
              </a:rPr>
              <a:t>useful</a:t>
            </a:r>
            <a:r>
              <a:rPr lang="hu-HU" sz="2300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.”</a:t>
            </a:r>
            <a:endParaRPr lang="en-GB" sz="2300" i="1" dirty="0" smtClean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bs-Latn-BA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3810000" y="363467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>
                <a:solidFill>
                  <a:srgbClr val="00B050"/>
                </a:solidFill>
                <a:latin typeface="Wingdings" panose="05000000000000000000" pitchFamily="2" charset="2"/>
              </a:rPr>
              <a:t>ü</a:t>
            </a:r>
            <a:endParaRPr lang="de-AT" sz="4000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938675"/>
              </p:ext>
            </p:extLst>
          </p:nvPr>
        </p:nvGraphicFramePr>
        <p:xfrm>
          <a:off x="4572000" y="3744359"/>
          <a:ext cx="4191000" cy="36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Grading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Poor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OK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Good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Very</a:t>
                      </a:r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Good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err="1" smtClean="0">
                          <a:latin typeface="Book Antiqua" panose="02040602050305030304" pitchFamily="18" charset="0"/>
                        </a:rPr>
                        <a:t>Excellent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algn="ctr"/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1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2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3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4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000" dirty="0" smtClean="0">
                          <a:latin typeface="Book Antiqua" panose="02040602050305030304" pitchFamily="18" charset="0"/>
                        </a:rPr>
                        <a:t>5</a:t>
                      </a:r>
                      <a:endParaRPr lang="de-AT" sz="10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7315200" y="3505200"/>
            <a:ext cx="1524000" cy="77344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94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/>
          </a:bodyPr>
          <a:lstStyle/>
          <a:p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Trainings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for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citizens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and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public</a:t>
            </a:r>
            <a:r>
              <a:rPr lang="de-AT" sz="3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3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sector</a:t>
            </a:r>
            <a:endParaRPr lang="bs-Latn-BA" sz="36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Suggestions for further training’s improvements</a:t>
            </a:r>
            <a:endParaRPr lang="en-US" sz="17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lvl="1"/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„</a:t>
            </a:r>
            <a:r>
              <a:rPr lang="en-US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More practical exercises and involvement of participants.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”</a:t>
            </a:r>
          </a:p>
          <a:p>
            <a:pPr lvl="1"/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„More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institutions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should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take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participation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in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the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future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.”</a:t>
            </a:r>
          </a:p>
          <a:p>
            <a:pPr lvl="1"/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„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Concretization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of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the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topics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in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the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future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.”</a:t>
            </a:r>
          </a:p>
          <a:p>
            <a:pPr lvl="1"/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„More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workshops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on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specific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actions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.”</a:t>
            </a:r>
            <a:endParaRPr lang="en-US" sz="2200" i="1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457200" lvl="1" indent="0">
              <a:buNone/>
            </a:pPr>
            <a:endParaRPr lang="en-US" sz="29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In general the trainings were </a:t>
            </a:r>
            <a:br>
              <a:rPr lang="en-US" sz="2800" dirty="0" smtClean="0">
                <a:solidFill>
                  <a:srgbClr val="00B050"/>
                </a:solidFill>
                <a:latin typeface="Book Antiqua" panose="02040602050305030304" pitchFamily="18" charset="0"/>
              </a:rPr>
            </a:br>
            <a:r>
              <a:rPr lang="en-US" sz="2800" b="1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very good</a:t>
            </a:r>
            <a:r>
              <a:rPr lang="en-US" sz="2800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or </a:t>
            </a:r>
            <a:r>
              <a:rPr lang="en-US" sz="2800" b="1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excellent</a:t>
            </a:r>
            <a:r>
              <a:rPr lang="en-US" sz="2800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 evaluated.</a:t>
            </a:r>
            <a:endParaRPr lang="hu-HU" sz="2800" dirty="0" smtClean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hu-HU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285750" lvl="1">
              <a:buFontTx/>
              <a:buChar char="-"/>
            </a:pP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„</a:t>
            </a:r>
            <a:r>
              <a:rPr lang="en-US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Mo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st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US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of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the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US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participants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were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satisfied</a:t>
            </a:r>
            <a:r>
              <a:rPr lang="en-US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”</a:t>
            </a:r>
          </a:p>
          <a:p>
            <a:pPr marL="285750" lvl="1">
              <a:buFontTx/>
              <a:buChar char="-"/>
            </a:pP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„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Many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of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the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participant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were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intrested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into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our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new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studí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program.”</a:t>
            </a:r>
          </a:p>
          <a:p>
            <a:pPr marL="285750" lvl="1">
              <a:buFontTx/>
              <a:buChar char="-"/>
            </a:pP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„Good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interaction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and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experience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exchange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between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participants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.”</a:t>
            </a:r>
          </a:p>
          <a:p>
            <a:pPr marL="285750" lvl="1">
              <a:buFontTx/>
              <a:buChar char="-"/>
            </a:pP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„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All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presented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topics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were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of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the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great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importance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.”</a:t>
            </a:r>
          </a:p>
          <a:p>
            <a:pPr marL="285750" lvl="1">
              <a:buFontTx/>
              <a:buChar char="-"/>
            </a:pP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„The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organization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was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at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the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highest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level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.”</a:t>
            </a:r>
          </a:p>
          <a:p>
            <a:pPr marL="285750" lvl="1">
              <a:buFontTx/>
              <a:buChar char="-"/>
            </a:pP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„Good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interaction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with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the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participants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.”</a:t>
            </a:r>
          </a:p>
          <a:p>
            <a:pPr marL="285750" lvl="1">
              <a:buFontTx/>
              <a:buChar char="-"/>
            </a:pP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„The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training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was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relevant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for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the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specific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needs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of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the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regoin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Useful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and </a:t>
            </a:r>
            <a:r>
              <a:rPr lang="hu-HU" sz="22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informative</a:t>
            </a:r>
            <a:r>
              <a:rPr lang="hu-HU" sz="22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.”</a:t>
            </a:r>
          </a:p>
          <a:p>
            <a:pPr marL="285750" lvl="1">
              <a:buFontTx/>
              <a:buChar char="-"/>
            </a:pPr>
            <a:endParaRPr lang="en-US" sz="17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en-US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 No further improvements are 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necessary</a:t>
            </a:r>
            <a:r>
              <a:rPr lang="en-GB" sz="2800" dirty="0" smtClean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.</a:t>
            </a:r>
            <a:endParaRPr lang="en-GB" sz="17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95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498</Words>
  <Application>Microsoft Office PowerPoint</Application>
  <PresentationFormat>Diavetítés a képernyőre (4:3 oldalarány)</PresentationFormat>
  <Paragraphs>149</Paragraphs>
  <Slides>7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Calibri</vt:lpstr>
      <vt:lpstr>Times New Roman</vt:lpstr>
      <vt:lpstr>Wingdings</vt:lpstr>
      <vt:lpstr>Office Theme</vt:lpstr>
      <vt:lpstr>Development of master curricula for natural disasters risk management in Western Balkan countries</vt:lpstr>
      <vt:lpstr>Trainings for citizens and public sector</vt:lpstr>
      <vt:lpstr>Trainings for citizens and public sector</vt:lpstr>
      <vt:lpstr>Trainings for citizens and public sector</vt:lpstr>
      <vt:lpstr>Trainings for citizens and public sector</vt:lpstr>
      <vt:lpstr>Trainings for citizens and public sector</vt:lpstr>
      <vt:lpstr>Trainings for citizens and public sector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Felhasznalo</cp:lastModifiedBy>
  <cp:revision>33</cp:revision>
  <dcterms:created xsi:type="dcterms:W3CDTF">2006-08-16T00:00:00Z</dcterms:created>
  <dcterms:modified xsi:type="dcterms:W3CDTF">2019-08-29T12:20:28Z</dcterms:modified>
</cp:coreProperties>
</file>